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OldStandardTT-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5715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800" u="sng"/>
              <a:t>Election Management System</a:t>
            </a:r>
            <a:endParaRPr b="1" i="1" sz="4800" u="sng"/>
          </a:p>
        </p:txBody>
      </p:sp>
      <p:sp>
        <p:nvSpPr>
          <p:cNvPr id="60" name="Google Shape;60;p13"/>
          <p:cNvSpPr txBox="1"/>
          <p:nvPr>
            <p:ph idx="1" type="subTitle"/>
          </p:nvPr>
        </p:nvSpPr>
        <p:spPr>
          <a:xfrm>
            <a:off x="512700" y="173718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By: Wilson Quilli and Jason O’Neill</a:t>
            </a:r>
            <a:endParaRPr sz="3600"/>
          </a:p>
        </p:txBody>
      </p:sp>
      <p:pic>
        <p:nvPicPr>
          <p:cNvPr id="61" name="Google Shape;61;p13"/>
          <p:cNvPicPr preferRelativeResize="0"/>
          <p:nvPr/>
        </p:nvPicPr>
        <p:blipFill rotWithShape="1">
          <a:blip r:embed="rId3">
            <a:alphaModFix/>
          </a:blip>
          <a:srcRect b="15347" l="6594" r="0" t="0"/>
          <a:stretch/>
        </p:blipFill>
        <p:spPr>
          <a:xfrm>
            <a:off x="2479750" y="2571750"/>
            <a:ext cx="4216435" cy="25717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0" y="568100"/>
            <a:ext cx="560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4800" u="sng"/>
              <a:t>Description:</a:t>
            </a:r>
            <a:endParaRPr b="1" i="1" sz="4800" u="sng"/>
          </a:p>
          <a:p>
            <a:pPr indent="0" lvl="0" marL="0" rtl="0" algn="l">
              <a:spcBef>
                <a:spcPts val="0"/>
              </a:spcBef>
              <a:spcAft>
                <a:spcPts val="0"/>
              </a:spcAft>
              <a:buNone/>
            </a:pPr>
            <a:r>
              <a:rPr lang="en" sz="2400"/>
              <a:t>Our Project is designed to help run Elections with an easy-to-use system. We utilized several Classes throughout the code to store the attributes in.Some characteristics of our system is that it allows Admins to perform actions like adding a new Candidate or Voters to vote for that Candidate.</a:t>
            </a:r>
            <a:endParaRPr sz="2400"/>
          </a:p>
        </p:txBody>
      </p:sp>
      <p:pic>
        <p:nvPicPr>
          <p:cNvPr id="67" name="Google Shape;67;p14"/>
          <p:cNvPicPr preferRelativeResize="0"/>
          <p:nvPr/>
        </p:nvPicPr>
        <p:blipFill rotWithShape="1">
          <a:blip r:embed="rId3">
            <a:alphaModFix/>
          </a:blip>
          <a:srcRect b="39002" l="10325" r="66125" t="49066"/>
          <a:stretch/>
        </p:blipFill>
        <p:spPr>
          <a:xfrm>
            <a:off x="5282250" y="1420725"/>
            <a:ext cx="3733975" cy="2135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512700" y="13410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4800" u="sng"/>
              <a:t>Project Goal:</a:t>
            </a:r>
            <a:r>
              <a:rPr b="1" i="1" lang="en" u="sng"/>
              <a:t> </a:t>
            </a:r>
            <a:endParaRPr b="1" i="1" u="sng"/>
          </a:p>
          <a:p>
            <a:pPr indent="0" lvl="0" marL="0" rtl="0" algn="l">
              <a:spcBef>
                <a:spcPts val="0"/>
              </a:spcBef>
              <a:spcAft>
                <a:spcPts val="0"/>
              </a:spcAft>
              <a:buNone/>
            </a:pPr>
            <a:r>
              <a:rPr lang="en" sz="2300"/>
              <a:t>Our goal with our Election Management System, was to create an easy-to-use system for admins and voters to use during Elections. We wanted it to be easy to sign up and login as an admin (with the correct key we set), and sign up and login as a voter (meeting the age requirements).</a:t>
            </a:r>
            <a:endParaRPr sz="2300"/>
          </a:p>
        </p:txBody>
      </p:sp>
      <p:pic>
        <p:nvPicPr>
          <p:cNvPr id="73" name="Google Shape;73;p15"/>
          <p:cNvPicPr preferRelativeResize="0"/>
          <p:nvPr/>
        </p:nvPicPr>
        <p:blipFill rotWithShape="1">
          <a:blip r:embed="rId3">
            <a:alphaModFix/>
          </a:blip>
          <a:srcRect b="2833" l="4808" r="74358" t="52963"/>
          <a:stretch/>
        </p:blipFill>
        <p:spPr>
          <a:xfrm>
            <a:off x="0" y="2744700"/>
            <a:ext cx="1741050" cy="2398800"/>
          </a:xfrm>
          <a:prstGeom prst="rect">
            <a:avLst/>
          </a:prstGeom>
          <a:noFill/>
          <a:ln>
            <a:noFill/>
          </a:ln>
        </p:spPr>
      </p:pic>
      <p:pic>
        <p:nvPicPr>
          <p:cNvPr id="74" name="Google Shape;74;p15"/>
          <p:cNvPicPr preferRelativeResize="0"/>
          <p:nvPr/>
        </p:nvPicPr>
        <p:blipFill rotWithShape="1">
          <a:blip r:embed="rId4">
            <a:alphaModFix/>
          </a:blip>
          <a:srcRect b="2742" l="4783" r="74347" t="59065"/>
          <a:stretch/>
        </p:blipFill>
        <p:spPr>
          <a:xfrm>
            <a:off x="7133892" y="2744700"/>
            <a:ext cx="2010108" cy="2398800"/>
          </a:xfrm>
          <a:prstGeom prst="rect">
            <a:avLst/>
          </a:prstGeom>
          <a:noFill/>
          <a:ln>
            <a:noFill/>
          </a:ln>
        </p:spPr>
      </p:pic>
      <p:pic>
        <p:nvPicPr>
          <p:cNvPr id="75" name="Google Shape;75;p15"/>
          <p:cNvPicPr preferRelativeResize="0"/>
          <p:nvPr/>
        </p:nvPicPr>
        <p:blipFill>
          <a:blip r:embed="rId5">
            <a:alphaModFix/>
          </a:blip>
          <a:stretch>
            <a:fillRect/>
          </a:stretch>
        </p:blipFill>
        <p:spPr>
          <a:xfrm>
            <a:off x="2974075" y="2863800"/>
            <a:ext cx="3195839" cy="227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u="sng"/>
              <a:t>Instructions On How To Use</a:t>
            </a:r>
            <a:endParaRPr b="1" i="1" u="sng"/>
          </a:p>
        </p:txBody>
      </p:sp>
      <p:sp>
        <p:nvSpPr>
          <p:cNvPr id="81" name="Google Shape;81;p16"/>
          <p:cNvSpPr txBox="1"/>
          <p:nvPr>
            <p:ph idx="2" type="body"/>
          </p:nvPr>
        </p:nvSpPr>
        <p:spPr>
          <a:xfrm>
            <a:off x="4939500" y="8721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Start the Program</a:t>
            </a:r>
            <a:endParaRPr/>
          </a:p>
          <a:p>
            <a:pPr indent="-342900" lvl="0" marL="457200" rtl="0" algn="l">
              <a:spcBef>
                <a:spcPts val="0"/>
              </a:spcBef>
              <a:spcAft>
                <a:spcPts val="0"/>
              </a:spcAft>
              <a:buSzPts val="1800"/>
              <a:buAutoNum type="arabicPeriod"/>
            </a:pPr>
            <a:r>
              <a:rPr lang="en"/>
              <a:t>Sign Up as Either an Admin or Voter</a:t>
            </a:r>
            <a:endParaRPr/>
          </a:p>
          <a:p>
            <a:pPr indent="-342900" lvl="0" marL="457200" rtl="0" algn="l">
              <a:spcBef>
                <a:spcPts val="0"/>
              </a:spcBef>
              <a:spcAft>
                <a:spcPts val="0"/>
              </a:spcAft>
              <a:buSzPts val="1800"/>
              <a:buAutoNum type="arabicPeriod"/>
            </a:pPr>
            <a:r>
              <a:rPr lang="en"/>
              <a:t>After Creating an Account and Inputting the Correct Information, Log In</a:t>
            </a:r>
            <a:endParaRPr/>
          </a:p>
          <a:p>
            <a:pPr indent="-342900" lvl="0" marL="457200" rtl="0" algn="l">
              <a:spcBef>
                <a:spcPts val="0"/>
              </a:spcBef>
              <a:spcAft>
                <a:spcPts val="0"/>
              </a:spcAft>
              <a:buSzPts val="1800"/>
              <a:buAutoNum type="arabicPeriod"/>
            </a:pPr>
            <a:r>
              <a:rPr lang="en"/>
              <a:t>Once Logged In, Use the Menu, of the Option You Chose</a:t>
            </a:r>
            <a:endParaRPr/>
          </a:p>
          <a:p>
            <a:pPr indent="-342900" lvl="0" marL="457200" rtl="0" algn="l">
              <a:spcBef>
                <a:spcPts val="0"/>
              </a:spcBef>
              <a:spcAft>
                <a:spcPts val="0"/>
              </a:spcAft>
              <a:buSzPts val="1800"/>
              <a:buAutoNum type="arabicPeriod"/>
            </a:pPr>
            <a:r>
              <a:rPr lang="en"/>
              <a:t>Input the Number of the Desired Action in the Menu</a:t>
            </a:r>
            <a:endParaRPr/>
          </a:p>
          <a:p>
            <a:pPr indent="-342900" lvl="0" marL="457200" rtl="0" algn="l">
              <a:spcBef>
                <a:spcPts val="0"/>
              </a:spcBef>
              <a:spcAft>
                <a:spcPts val="0"/>
              </a:spcAft>
              <a:buSzPts val="1800"/>
              <a:buAutoNum type="arabicPeriod"/>
            </a:pPr>
            <a:r>
              <a:rPr lang="en"/>
              <a:t>Save Any Changes You Wish </a:t>
            </a:r>
            <a:endParaRPr/>
          </a:p>
          <a:p>
            <a:pPr indent="-342900" lvl="0" marL="457200" rtl="0" algn="l">
              <a:spcBef>
                <a:spcPts val="0"/>
              </a:spcBef>
              <a:spcAft>
                <a:spcPts val="0"/>
              </a:spcAft>
              <a:buSzPts val="1800"/>
              <a:buAutoNum type="arabicPeriod"/>
            </a:pPr>
            <a:r>
              <a:rPr lang="en"/>
              <a:t>Sign Out of the Menu</a:t>
            </a:r>
            <a:endParaRPr/>
          </a:p>
          <a:p>
            <a:pPr indent="-342900" lvl="0" marL="457200" rtl="0" algn="l">
              <a:spcBef>
                <a:spcPts val="0"/>
              </a:spcBef>
              <a:spcAft>
                <a:spcPts val="0"/>
              </a:spcAft>
              <a:buSzPts val="1800"/>
              <a:buAutoNum type="arabicPeriod"/>
            </a:pPr>
            <a:r>
              <a:rPr lang="en"/>
              <a:t>Exit/Close the Program with the Exit Feature in the Main Menu</a:t>
            </a:r>
            <a:endParaRPr/>
          </a:p>
        </p:txBody>
      </p:sp>
      <p:pic>
        <p:nvPicPr>
          <p:cNvPr id="82" name="Google Shape;82;p16"/>
          <p:cNvPicPr preferRelativeResize="0"/>
          <p:nvPr/>
        </p:nvPicPr>
        <p:blipFill>
          <a:blip r:embed="rId3">
            <a:alphaModFix/>
          </a:blip>
          <a:stretch>
            <a:fillRect/>
          </a:stretch>
        </p:blipFill>
        <p:spPr>
          <a:xfrm>
            <a:off x="514687" y="2779525"/>
            <a:ext cx="3546824" cy="236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t>Structure of the Code</a:t>
            </a:r>
            <a:endParaRPr b="1" i="1" u="sng"/>
          </a:p>
        </p:txBody>
      </p:sp>
      <p:sp>
        <p:nvSpPr>
          <p:cNvPr id="88" name="Google Shape;88;p17"/>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We designed our Project utilizing Object Oriented Programming. This can be shown through all the Classes (Admin, Voter, Candidate) used throughout the code. All of these classes encapsulate their own different attributes that are relevant to their specific functions But the “Core” of the System is the Election Class, which coordinates all of the Election’s interactions and </a:t>
            </a:r>
            <a:r>
              <a:rPr lang="en" sz="1600"/>
              <a:t>controls</a:t>
            </a:r>
            <a:r>
              <a:rPr lang="en" sz="1600"/>
              <a:t> the overall management of the system. </a:t>
            </a:r>
            <a:endParaRPr sz="1600"/>
          </a:p>
        </p:txBody>
      </p:sp>
      <p:pic>
        <p:nvPicPr>
          <p:cNvPr id="89" name="Google Shape;89;p17"/>
          <p:cNvPicPr preferRelativeResize="0"/>
          <p:nvPr/>
        </p:nvPicPr>
        <p:blipFill>
          <a:blip r:embed="rId3">
            <a:alphaModFix/>
          </a:blip>
          <a:stretch>
            <a:fillRect/>
          </a:stretch>
        </p:blipFill>
        <p:spPr>
          <a:xfrm>
            <a:off x="3698100" y="3668075"/>
            <a:ext cx="5445900" cy="900800"/>
          </a:xfrm>
          <a:prstGeom prst="rect">
            <a:avLst/>
          </a:prstGeom>
          <a:noFill/>
          <a:ln>
            <a:noFill/>
          </a:ln>
        </p:spPr>
      </p:pic>
      <p:pic>
        <p:nvPicPr>
          <p:cNvPr id="90" name="Google Shape;90;p17"/>
          <p:cNvPicPr preferRelativeResize="0"/>
          <p:nvPr/>
        </p:nvPicPr>
        <p:blipFill>
          <a:blip r:embed="rId4">
            <a:alphaModFix/>
          </a:blip>
          <a:stretch>
            <a:fillRect/>
          </a:stretch>
        </p:blipFill>
        <p:spPr>
          <a:xfrm>
            <a:off x="4401450" y="1859075"/>
            <a:ext cx="4742551" cy="442851"/>
          </a:xfrm>
          <a:prstGeom prst="rect">
            <a:avLst/>
          </a:prstGeom>
          <a:noFill/>
          <a:ln>
            <a:noFill/>
          </a:ln>
        </p:spPr>
      </p:pic>
      <p:pic>
        <p:nvPicPr>
          <p:cNvPr id="91" name="Google Shape;91;p17"/>
          <p:cNvPicPr preferRelativeResize="0"/>
          <p:nvPr/>
        </p:nvPicPr>
        <p:blipFill>
          <a:blip r:embed="rId5">
            <a:alphaModFix/>
          </a:blip>
          <a:stretch>
            <a:fillRect/>
          </a:stretch>
        </p:blipFill>
        <p:spPr>
          <a:xfrm>
            <a:off x="4448137" y="2533050"/>
            <a:ext cx="4695875" cy="853800"/>
          </a:xfrm>
          <a:prstGeom prst="rect">
            <a:avLst/>
          </a:prstGeom>
          <a:noFill/>
          <a:ln>
            <a:noFill/>
          </a:ln>
        </p:spPr>
      </p:pic>
      <p:pic>
        <p:nvPicPr>
          <p:cNvPr id="92" name="Google Shape;92;p17"/>
          <p:cNvPicPr preferRelativeResize="0"/>
          <p:nvPr/>
        </p:nvPicPr>
        <p:blipFill>
          <a:blip r:embed="rId6">
            <a:alphaModFix/>
          </a:blip>
          <a:stretch>
            <a:fillRect/>
          </a:stretch>
        </p:blipFill>
        <p:spPr>
          <a:xfrm>
            <a:off x="4548025" y="129300"/>
            <a:ext cx="4595975" cy="155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311700" y="96932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Throughout our Project, we used multiple different learning methods/experiences from both our CMPSCI 131 and 132 Class.</a:t>
            </a:r>
            <a:endParaRPr sz="1600"/>
          </a:p>
          <a:p>
            <a:pPr indent="0" lvl="0" marL="0" rtl="0" algn="l">
              <a:spcBef>
                <a:spcPts val="1600"/>
              </a:spcBef>
              <a:spcAft>
                <a:spcPts val="0"/>
              </a:spcAft>
              <a:buNone/>
            </a:pPr>
            <a:r>
              <a:rPr b="1" lang="en" sz="1600"/>
              <a:t>Topics:</a:t>
            </a:r>
            <a:endParaRPr b="1" sz="1600"/>
          </a:p>
          <a:p>
            <a:pPr indent="-330200" lvl="0" marL="457200" rtl="0" algn="l">
              <a:spcBef>
                <a:spcPts val="1600"/>
              </a:spcBef>
              <a:spcAft>
                <a:spcPts val="0"/>
              </a:spcAft>
              <a:buSzPts val="1600"/>
              <a:buAutoNum type="arabicPeriod"/>
            </a:pPr>
            <a:r>
              <a:rPr lang="en" sz="1600"/>
              <a:t>CSV Files/Storage System</a:t>
            </a:r>
            <a:endParaRPr sz="1600"/>
          </a:p>
          <a:p>
            <a:pPr indent="-330200" lvl="0" marL="457200" rtl="0" algn="l">
              <a:spcBef>
                <a:spcPts val="0"/>
              </a:spcBef>
              <a:spcAft>
                <a:spcPts val="0"/>
              </a:spcAft>
              <a:buSzPts val="1600"/>
              <a:buAutoNum type="arabicPeriod"/>
            </a:pPr>
            <a:r>
              <a:rPr lang="en" sz="1600"/>
              <a:t>Object </a:t>
            </a:r>
            <a:r>
              <a:rPr lang="en" sz="1600"/>
              <a:t>Oriented</a:t>
            </a:r>
            <a:r>
              <a:rPr lang="en" sz="1600"/>
              <a:t> Programming (OOP)</a:t>
            </a:r>
            <a:endParaRPr sz="1600"/>
          </a:p>
          <a:p>
            <a:pPr indent="-330200" lvl="0" marL="457200" rtl="0" algn="l">
              <a:spcBef>
                <a:spcPts val="0"/>
              </a:spcBef>
              <a:spcAft>
                <a:spcPts val="0"/>
              </a:spcAft>
              <a:buSzPts val="1600"/>
              <a:buAutoNum type="arabicPeriod"/>
            </a:pPr>
            <a:r>
              <a:rPr lang="en" sz="1600"/>
              <a:t>Encapsulation</a:t>
            </a:r>
            <a:endParaRPr sz="1600"/>
          </a:p>
          <a:p>
            <a:pPr indent="-330200" lvl="0" marL="457200" rtl="0" algn="l">
              <a:spcBef>
                <a:spcPts val="0"/>
              </a:spcBef>
              <a:spcAft>
                <a:spcPts val="0"/>
              </a:spcAft>
              <a:buSzPts val="1600"/>
              <a:buAutoNum type="arabicPeriod"/>
            </a:pPr>
            <a:r>
              <a:rPr lang="en" sz="1600"/>
              <a:t>Exception/Error Handling</a:t>
            </a:r>
            <a:endParaRPr sz="1600"/>
          </a:p>
          <a:p>
            <a:pPr indent="-330200" lvl="0" marL="457200" rtl="0" algn="l">
              <a:spcBef>
                <a:spcPts val="0"/>
              </a:spcBef>
              <a:spcAft>
                <a:spcPts val="0"/>
              </a:spcAft>
              <a:buSzPts val="1600"/>
              <a:buAutoNum type="arabicPeriod"/>
            </a:pPr>
            <a:r>
              <a:rPr lang="en" sz="1600"/>
              <a:t>Data Structures</a:t>
            </a:r>
            <a:endParaRPr sz="1600"/>
          </a:p>
        </p:txBody>
      </p:sp>
      <p:sp>
        <p:nvSpPr>
          <p:cNvPr id="98" name="Google Shape;98;p18"/>
          <p:cNvSpPr txBox="1"/>
          <p:nvPr>
            <p:ph idx="2" type="body"/>
          </p:nvPr>
        </p:nvSpPr>
        <p:spPr>
          <a:xfrm>
            <a:off x="4832400" y="969325"/>
            <a:ext cx="3999900" cy="41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Shown in Project:</a:t>
            </a:r>
            <a:endParaRPr b="1" sz="1800"/>
          </a:p>
          <a:p>
            <a:pPr indent="-298450" lvl="0" marL="457200" rtl="0" algn="l">
              <a:spcBef>
                <a:spcPts val="1600"/>
              </a:spcBef>
              <a:spcAft>
                <a:spcPts val="0"/>
              </a:spcAft>
              <a:buSzPts val="1100"/>
              <a:buAutoNum type="arabicPeriod"/>
            </a:pPr>
            <a:r>
              <a:rPr lang="en" sz="1100"/>
              <a:t>We used CSV Files to create a </a:t>
            </a:r>
            <a:r>
              <a:rPr lang="en" sz="1100"/>
              <a:t>storage</a:t>
            </a:r>
            <a:r>
              <a:rPr lang="en" sz="1100"/>
              <a:t> system in our project to allow users to save any data they wish to and clear data as well. We both learned this in our CMPSCI 131 Class.</a:t>
            </a:r>
            <a:endParaRPr sz="1100"/>
          </a:p>
          <a:p>
            <a:pPr indent="-298450" lvl="0" marL="457200" rtl="0" algn="l">
              <a:spcBef>
                <a:spcPts val="0"/>
              </a:spcBef>
              <a:spcAft>
                <a:spcPts val="0"/>
              </a:spcAft>
              <a:buSzPts val="1100"/>
              <a:buAutoNum type="arabicPeriod"/>
            </a:pPr>
            <a:r>
              <a:rPr lang="en" sz="1100"/>
              <a:t>We </a:t>
            </a:r>
            <a:r>
              <a:rPr lang="en" sz="1100"/>
              <a:t>learned</a:t>
            </a:r>
            <a:r>
              <a:rPr lang="en" sz="1100"/>
              <a:t> a lot about OOP in our CMPSCI 132 and in our code, and in our system we used it in places like storing all </a:t>
            </a:r>
            <a:r>
              <a:rPr lang="en" sz="1100"/>
              <a:t>feedback in a dictionary, a voter might’ve left.</a:t>
            </a:r>
            <a:endParaRPr sz="1100"/>
          </a:p>
          <a:p>
            <a:pPr indent="-298450" lvl="0" marL="457200" rtl="0" algn="l">
              <a:spcBef>
                <a:spcPts val="0"/>
              </a:spcBef>
              <a:spcAft>
                <a:spcPts val="0"/>
              </a:spcAft>
              <a:buSzPts val="1100"/>
              <a:buAutoNum type="arabicPeriod"/>
            </a:pPr>
            <a:r>
              <a:rPr lang="en" sz="1100"/>
              <a:t>Relating to OOP, in our system, Encapsulation can be seen in storing attributes in classes such as </a:t>
            </a:r>
            <a:r>
              <a:rPr lang="en" sz="1100"/>
              <a:t>the Voter Class encapsulating a Voter’s Name and ID.</a:t>
            </a:r>
            <a:endParaRPr sz="1100"/>
          </a:p>
          <a:p>
            <a:pPr indent="-298450" lvl="0" marL="457200" rtl="0" algn="l">
              <a:spcBef>
                <a:spcPts val="0"/>
              </a:spcBef>
              <a:spcAft>
                <a:spcPts val="0"/>
              </a:spcAft>
              <a:buSzPts val="1100"/>
              <a:buAutoNum type="arabicPeriod"/>
            </a:pPr>
            <a:r>
              <a:rPr lang="en" sz="1100"/>
              <a:t>In our CMPSCI 131 class, we learned about Exception/Error Handling, by utilizing the Try and Except Method. This can be seen in our Admin Key Function for Sign Up.</a:t>
            </a:r>
            <a:endParaRPr sz="1100"/>
          </a:p>
          <a:p>
            <a:pPr indent="-298450" lvl="0" marL="457200" rtl="0" algn="l">
              <a:spcBef>
                <a:spcPts val="0"/>
              </a:spcBef>
              <a:spcAft>
                <a:spcPts val="0"/>
              </a:spcAft>
              <a:buSzPts val="1100"/>
              <a:buAutoNum type="arabicPeriod"/>
            </a:pPr>
            <a:r>
              <a:rPr lang="en" sz="1100"/>
              <a:t>In both, our CMPSCI 131 and 132 class, we learned about Data Structures and this can be seen in Lists, Dictionaries, and Tuples used throughout our system.</a:t>
            </a:r>
            <a:endParaRPr sz="1100"/>
          </a:p>
        </p:txBody>
      </p:sp>
      <p:sp>
        <p:nvSpPr>
          <p:cNvPr id="99" name="Google Shape;9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t>Applications of Class Learnings</a:t>
            </a:r>
            <a:endParaRPr b="1" i="1" u="sng"/>
          </a:p>
        </p:txBody>
      </p:sp>
      <p:pic>
        <p:nvPicPr>
          <p:cNvPr descr="CMPSC 132 quizzes? : r/PennStateUniversity" id="100" name="Google Shape;100;p18"/>
          <p:cNvPicPr preferRelativeResize="0"/>
          <p:nvPr/>
        </p:nvPicPr>
        <p:blipFill rotWithShape="1">
          <a:blip r:embed="rId3">
            <a:alphaModFix/>
          </a:blip>
          <a:srcRect b="0" l="0" r="15739" t="12033"/>
          <a:stretch/>
        </p:blipFill>
        <p:spPr>
          <a:xfrm>
            <a:off x="3274675" y="3517325"/>
            <a:ext cx="1557725" cy="162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1473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t>Conclusion</a:t>
            </a:r>
            <a:endParaRPr b="1" i="1" u="sng"/>
          </a:p>
        </p:txBody>
      </p:sp>
      <p:sp>
        <p:nvSpPr>
          <p:cNvPr id="106" name="Google Shape;106;p19"/>
          <p:cNvSpPr txBox="1"/>
          <p:nvPr>
            <p:ph idx="1" type="body"/>
          </p:nvPr>
        </p:nvSpPr>
        <p:spPr>
          <a:xfrm>
            <a:off x="311700" y="705225"/>
            <a:ext cx="8520600" cy="24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Our Election Management System leverages a variety of techniques learned in CMPSC 131 and CMPSC 132, including importing CSV files for data storage and implementing classes such as Candidate with attributes like name, political party, and presidential goals. Object-oriented programming principles can be seen throughout our system, such as encapsulation. We also utilized concepts from data structures and algorithms, the system performs tasks like candidate searching efficiently using data structures like Tuples and Lists. By incorporating file handling, exception handling, and user input, our system provides a user-friendly experience for both administrators and voters, and it can be seen as an example of how all the concepts we’ve learned this past semester can be applied to create real-world applications and projects.</a:t>
            </a:r>
            <a:endParaRPr sz="1400">
              <a:latin typeface="Roboto"/>
              <a:ea typeface="Roboto"/>
              <a:cs typeface="Roboto"/>
              <a:sym typeface="Roboto"/>
            </a:endParaRPr>
          </a:p>
          <a:p>
            <a:pPr indent="0" lvl="0" marL="0" rtl="0" algn="l">
              <a:spcBef>
                <a:spcPts val="1600"/>
              </a:spcBef>
              <a:spcAft>
                <a:spcPts val="1600"/>
              </a:spcAft>
              <a:buNone/>
            </a:pPr>
            <a:r>
              <a:t/>
            </a:r>
            <a:endParaRPr sz="1200">
              <a:latin typeface="Roboto"/>
              <a:ea typeface="Roboto"/>
              <a:cs typeface="Roboto"/>
              <a:sym typeface="Roboto"/>
            </a:endParaRPr>
          </a:p>
        </p:txBody>
      </p:sp>
      <p:pic>
        <p:nvPicPr>
          <p:cNvPr descr="The Evolution of Coding | Woz U" id="107" name="Google Shape;107;p19"/>
          <p:cNvPicPr preferRelativeResize="0"/>
          <p:nvPr/>
        </p:nvPicPr>
        <p:blipFill rotWithShape="1">
          <a:blip r:embed="rId3">
            <a:alphaModFix/>
          </a:blip>
          <a:srcRect b="0" l="0" r="23059" t="0"/>
          <a:stretch/>
        </p:blipFill>
        <p:spPr>
          <a:xfrm>
            <a:off x="0" y="2815475"/>
            <a:ext cx="3565125" cy="2328025"/>
          </a:xfrm>
          <a:prstGeom prst="rect">
            <a:avLst/>
          </a:prstGeom>
          <a:noFill/>
          <a:ln>
            <a:noFill/>
          </a:ln>
        </p:spPr>
      </p:pic>
      <p:pic>
        <p:nvPicPr>
          <p:cNvPr id="108" name="Google Shape;108;p19"/>
          <p:cNvPicPr preferRelativeResize="0"/>
          <p:nvPr/>
        </p:nvPicPr>
        <p:blipFill>
          <a:blip r:embed="rId4">
            <a:alphaModFix/>
          </a:blip>
          <a:stretch>
            <a:fillRect/>
          </a:stretch>
        </p:blipFill>
        <p:spPr>
          <a:xfrm>
            <a:off x="5578876" y="2815475"/>
            <a:ext cx="3565125" cy="23280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